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9" r:id="rId6"/>
    <p:sldId id="268" r:id="rId7"/>
    <p:sldId id="280" r:id="rId8"/>
    <p:sldId id="281" r:id="rId9"/>
    <p:sldId id="269" r:id="rId10"/>
    <p:sldId id="261" r:id="rId11"/>
    <p:sldId id="262" r:id="rId12"/>
    <p:sldId id="263" r:id="rId13"/>
    <p:sldId id="264" r:id="rId14"/>
  </p:sldIdLst>
  <p:sldSz cx="14630400" cy="8229600"/>
  <p:notesSz cx="8229600" cy="14630400"/>
  <p:embeddedFontLst>
    <p:embeddedFont>
      <p:font typeface="Raleway" pitchFamily="2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</p:embeddedFont>
    <p:embeddedFont>
      <p:font typeface="Roboto Bold" panose="02000000000000000000" charset="0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8143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E45EA-9EF5-E8E3-DDEB-210501FE9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671222-B17D-8662-8492-2A20BF912D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A8A528-AFB2-910B-267F-A062E4B7D9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740D0-7627-1900-6B80-451F5CA8D5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23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E184F-A43A-7EDA-3ACC-B71C8D3F0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A05599-6950-10F1-E0B3-D3D903CBB9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BB5852-BDC3-5139-E4AD-54F9CD59D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EA9B0-35E4-56CA-45C0-4F50378F78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66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8B988-8FBF-F61C-D2A7-06EC75CA5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A836EB-1858-022C-054A-F2CD0A485D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73934-2725-F038-DB9E-4818DB5140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3D6CA-C037-BF67-72FA-74A6D73166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11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1FB2C-F010-7F19-9229-FA0553A3B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42D4CA-91F2-A430-F82C-3A63083706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FF00E2-564F-6D0B-E61E-5749F1925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630E1-9BC0-EEAB-8AA7-20390DFCC9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46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712EA21-2488-F13A-72F1-6BE37BCAA92B}"/>
              </a:ext>
            </a:extLst>
          </p:cNvPr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FEABD09-7394-B7EA-11E9-0CD22C71CCA9}"/>
                </a:ext>
              </a:extLst>
            </p:cNvPr>
            <p:cNvGrpSpPr/>
            <p:nvPr/>
          </p:nvGrpSpPr>
          <p:grpSpPr>
            <a:xfrm>
              <a:off x="0" y="0"/>
              <a:ext cx="13836611" cy="8229600"/>
              <a:chOff x="0" y="0"/>
              <a:chExt cx="13836611" cy="8229600"/>
            </a:xfrm>
          </p:grpSpPr>
          <p:pic>
            <p:nvPicPr>
              <p:cNvPr id="2" name="Image 0" descr="preencoded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86400" cy="8229600"/>
              </a:xfrm>
              <a:prstGeom prst="rect">
                <a:avLst/>
              </a:prstGeom>
            </p:spPr>
          </p:pic>
          <p:sp>
            <p:nvSpPr>
              <p:cNvPr id="3" name="Text 0"/>
              <p:cNvSpPr/>
              <p:nvPr/>
            </p:nvSpPr>
            <p:spPr>
              <a:xfrm>
                <a:off x="6280190" y="1788438"/>
                <a:ext cx="7556421" cy="293465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7700"/>
                  </a:lnSpc>
                  <a:buNone/>
                </a:pPr>
                <a:r>
                  <a:rPr lang="en-US" sz="6150" b="1" dirty="0">
                    <a:solidFill>
                      <a:srgbClr val="1B1B27"/>
                    </a:solidFill>
                    <a:latin typeface="Raleway" pitchFamily="34" charset="0"/>
                    <a:ea typeface="Raleway" pitchFamily="34" charset="-122"/>
                    <a:cs typeface="Raleway" pitchFamily="34" charset="-120"/>
                  </a:rPr>
                  <a:t>Practical Training </a:t>
                </a:r>
                <a:r>
                  <a:rPr lang="en-US" sz="6150" dirty="0">
                    <a:solidFill>
                      <a:srgbClr val="1B1B27"/>
                    </a:solidFill>
                    <a:latin typeface="Raleway" pitchFamily="34" charset="0"/>
                    <a:ea typeface="Raleway" pitchFamily="34" charset="-122"/>
                    <a:cs typeface="Raleway" pitchFamily="34" charset="-120"/>
                  </a:rPr>
                  <a:t>DevOps Summer School</a:t>
                </a:r>
                <a:endParaRPr lang="en-US" sz="6150" dirty="0"/>
              </a:p>
            </p:txBody>
          </p:sp>
          <p:sp>
            <p:nvSpPr>
              <p:cNvPr id="4" name="Text 1"/>
              <p:cNvSpPr/>
              <p:nvPr/>
            </p:nvSpPr>
            <p:spPr>
              <a:xfrm>
                <a:off x="6280190" y="5063252"/>
                <a:ext cx="7556421" cy="72580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2850"/>
                  </a:lnSpc>
                  <a:buNone/>
                </a:pPr>
                <a:r>
                  <a:rPr lang="en-US" sz="175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Exploring DevOps principles and tools learned during summer training at Dronacharya College of Engineering.</a:t>
                </a:r>
                <a:endParaRPr lang="en-US" sz="1750" dirty="0"/>
              </a:p>
            </p:txBody>
          </p:sp>
          <p:sp>
            <p:nvSpPr>
              <p:cNvPr id="5" name="Shape 2"/>
              <p:cNvSpPr/>
              <p:nvPr/>
            </p:nvSpPr>
            <p:spPr>
              <a:xfrm>
                <a:off x="6280190" y="6061115"/>
                <a:ext cx="362903" cy="362903"/>
              </a:xfrm>
              <a:prstGeom prst="roundRect">
                <a:avLst>
                  <a:gd name="adj" fmla="val 25194296"/>
                </a:avLst>
              </a:prstGeom>
              <a:noFill/>
              <a:ln w="7620">
                <a:solidFill>
                  <a:srgbClr val="FFFFFF"/>
                </a:solidFill>
                <a:prstDash val="solid"/>
              </a:ln>
            </p:spPr>
          </p:sp>
          <p:sp>
            <p:nvSpPr>
              <p:cNvPr id="7" name="Text 3"/>
              <p:cNvSpPr/>
              <p:nvPr/>
            </p:nvSpPr>
            <p:spPr>
              <a:xfrm>
                <a:off x="6280190" y="6061115"/>
                <a:ext cx="3232512" cy="1062648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3100"/>
                  </a:lnSpc>
                  <a:buNone/>
                </a:pPr>
                <a:r>
                  <a:rPr lang="en-US" sz="2400" dirty="0">
                    <a:solidFill>
                      <a:srgbClr val="3C3939"/>
                    </a:solidFill>
                    <a:latin typeface="Roboto Bold" pitchFamily="34" charset="0"/>
                    <a:ea typeface="Roboto Bold" pitchFamily="34" charset="-122"/>
                    <a:cs typeface="Roboto Bold" pitchFamily="34" charset="-120"/>
                  </a:rPr>
                  <a:t>By: Pranavi Got</a:t>
                </a:r>
                <a:r>
                  <a:rPr lang="en-IN" sz="2400" dirty="0">
                    <a:solidFill>
                      <a:srgbClr val="3C3939"/>
                    </a:solidFill>
                    <a:latin typeface="Roboto Bold" pitchFamily="34" charset="0"/>
                    <a:ea typeface="Roboto Bold" pitchFamily="34" charset="-122"/>
                    <a:cs typeface="Roboto Bold" pitchFamily="34" charset="-120"/>
                  </a:rPr>
                  <a:t>e </a:t>
                </a:r>
              </a:p>
              <a:p>
                <a:pPr marL="0" indent="0" algn="l">
                  <a:lnSpc>
                    <a:spcPts val="3100"/>
                  </a:lnSpc>
                  <a:buNone/>
                </a:pPr>
                <a:r>
                  <a:rPr lang="en-IN" sz="2400" b="1" dirty="0">
                    <a:solidFill>
                      <a:srgbClr val="3C3939"/>
                    </a:solidFill>
                    <a:latin typeface="Roboto Bold" pitchFamily="34" charset="0"/>
                    <a:ea typeface="Roboto Bold" pitchFamily="34" charset="-122"/>
                    <a:cs typeface="Roboto Bold" pitchFamily="34" charset="-120"/>
                  </a:rPr>
                  <a:t>Roll No. 25118</a:t>
                </a:r>
                <a:endParaRPr lang="en-US" sz="2400" b="1" dirty="0">
                  <a:solidFill>
                    <a:srgbClr val="3C3939"/>
                  </a:solidFill>
                  <a:latin typeface="Roboto Bold" pitchFamily="34" charset="0"/>
                  <a:ea typeface="Roboto Bold" pitchFamily="34" charset="-122"/>
                  <a:cs typeface="Roboto Bold" pitchFamily="34" charset="-120"/>
                </a:endParaRPr>
              </a:p>
              <a:p>
                <a:pPr marL="0" indent="0" algn="l">
                  <a:lnSpc>
                    <a:spcPts val="3100"/>
                  </a:lnSpc>
                  <a:buNone/>
                </a:pPr>
                <a:endParaRPr lang="en-US" sz="2200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04F4E19-14D3-310D-6029-E7D76A233B9E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41F07CE-571D-C0C0-B804-7EA70AE35A64}"/>
              </a:ext>
            </a:extLst>
          </p:cNvPr>
          <p:cNvGrpSpPr/>
          <p:nvPr/>
        </p:nvGrpSpPr>
        <p:grpSpPr>
          <a:xfrm>
            <a:off x="793790" y="2335887"/>
            <a:ext cx="13836610" cy="5893713"/>
            <a:chOff x="793790" y="2335887"/>
            <a:chExt cx="13836610" cy="5893713"/>
          </a:xfrm>
        </p:grpSpPr>
        <p:sp>
          <p:nvSpPr>
            <p:cNvPr id="2" name="Text 0"/>
            <p:cNvSpPr/>
            <p:nvPr/>
          </p:nvSpPr>
          <p:spPr>
            <a:xfrm>
              <a:off x="793790" y="2335887"/>
              <a:ext cx="5670590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Results and Impact</a:t>
              </a:r>
              <a:endParaRPr lang="en-US" sz="4450" dirty="0"/>
            </a:p>
          </p:txBody>
        </p:sp>
        <p:sp>
          <p:nvSpPr>
            <p:cNvPr id="3" name="Text 1"/>
            <p:cNvSpPr/>
            <p:nvPr/>
          </p:nvSpPr>
          <p:spPr>
            <a:xfrm>
              <a:off x="793790" y="361164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Results</a:t>
              </a:r>
              <a:endParaRPr lang="en-US" sz="220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793790" y="4192786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Reduced deployment errors.</a:t>
              </a:r>
              <a:endParaRPr lang="en-US" sz="1750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793790" y="4759762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Faster application delivery cycles.</a:t>
              </a:r>
              <a:endParaRPr lang="en-US" sz="175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793790" y="5326737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Improved collaboration and efficiency.</a:t>
              </a:r>
              <a:endParaRPr lang="en-US" sz="1750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7599521" y="361164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Impact</a:t>
              </a:r>
              <a:endParaRPr lang="en-US" sz="220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7599521" y="4192786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Prepared for real-world DevOps challenges.</a:t>
              </a:r>
              <a:endParaRPr lang="en-US" sz="175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DB1666-22EC-B779-E593-861247149C11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7CA64DE-6EB8-D3C5-6A23-F5020F118E57}"/>
              </a:ext>
            </a:extLst>
          </p:cNvPr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pic>
          <p:nvPicPr>
            <p:cNvPr id="2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630400" cy="2835235"/>
            </a:xfrm>
            <a:prstGeom prst="rect">
              <a:avLst/>
            </a:prstGeom>
          </p:spPr>
        </p:pic>
        <p:sp>
          <p:nvSpPr>
            <p:cNvPr id="3" name="Text 0"/>
            <p:cNvSpPr/>
            <p:nvPr/>
          </p:nvSpPr>
          <p:spPr>
            <a:xfrm>
              <a:off x="793790" y="3662720"/>
              <a:ext cx="5670590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Challenges Faced</a:t>
              </a:r>
              <a:endParaRPr lang="en-US" sz="4450" dirty="0"/>
            </a:p>
          </p:txBody>
        </p:sp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790" y="4711660"/>
              <a:ext cx="4347567" cy="907256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1020604" y="59590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Challenge 1</a:t>
              </a:r>
              <a:endParaRPr lang="en-US" sz="22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1020604" y="6449497"/>
              <a:ext cx="389393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Initial difficulties with Dockerfile syntax.</a:t>
              </a:r>
              <a:endParaRPr lang="en-US" sz="1750" dirty="0"/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41357" y="4711660"/>
              <a:ext cx="4347567" cy="907256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5368171" y="59590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Challenge 2</a:t>
              </a:r>
              <a:endParaRPr lang="en-US" sz="2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5368171" y="6449497"/>
              <a:ext cx="3893939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Managing AWS configurations for VPC and EC2.</a:t>
              </a:r>
              <a:endParaRPr lang="en-US" sz="1750" dirty="0"/>
            </a:p>
          </p:txBody>
        </p:sp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88924" y="4711660"/>
              <a:ext cx="4347567" cy="907256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9715738" y="59590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Challenge 3</a:t>
              </a:r>
              <a:endParaRPr lang="en-US" sz="22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9715738" y="6449497"/>
              <a:ext cx="389393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Debugging issues in Jenkins pipelines.</a:t>
              </a:r>
              <a:endParaRPr lang="en-US" sz="17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74E8DB3-FF71-54CA-07B3-105C169C5181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B206398-5530-9DFD-7EBE-9DDE31E3F6B3}"/>
              </a:ext>
            </a:extLst>
          </p:cNvPr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pic>
          <p:nvPicPr>
            <p:cNvPr id="2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486400" cy="8229600"/>
            </a:xfrm>
            <a:prstGeom prst="rect">
              <a:avLst/>
            </a:prstGeom>
          </p:spPr>
        </p:pic>
        <p:sp>
          <p:nvSpPr>
            <p:cNvPr id="3" name="Text 0"/>
            <p:cNvSpPr/>
            <p:nvPr/>
          </p:nvSpPr>
          <p:spPr>
            <a:xfrm>
              <a:off x="6280190" y="2403872"/>
              <a:ext cx="5670590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Conclusion</a:t>
              </a:r>
              <a:endParaRPr lang="en-US" sz="4450" dirty="0"/>
            </a:p>
          </p:txBody>
        </p:sp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0190" y="3452813"/>
              <a:ext cx="566976" cy="566976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6280190" y="424660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Summary</a:t>
              </a:r>
              <a:endParaRPr lang="en-US" sz="22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6280190" y="4737021"/>
              <a:ext cx="3608070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Practical training reinforced core DevOps concepts and tools.</a:t>
              </a:r>
              <a:endParaRPr lang="en-US" sz="1750" dirty="0"/>
            </a:p>
          </p:txBody>
        </p:sp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28421" y="3452813"/>
              <a:ext cx="566976" cy="566976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10228421" y="424660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Future Scope</a:t>
              </a:r>
              <a:endParaRPr lang="en-US" sz="22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10228421" y="4737021"/>
              <a:ext cx="3608189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Applying learnings to real-world projects and advanced CI/CD pipelines.</a:t>
              </a:r>
              <a:endParaRPr lang="en-US" sz="175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2CB1737-0985-26FD-3D61-17648E7C12BC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EBCBB1F-438A-A5FD-8796-9E49374EAF56}"/>
              </a:ext>
            </a:extLst>
          </p:cNvPr>
          <p:cNvGrpSpPr/>
          <p:nvPr/>
        </p:nvGrpSpPr>
        <p:grpSpPr>
          <a:xfrm>
            <a:off x="4572000" y="652509"/>
            <a:ext cx="10058400" cy="7577091"/>
            <a:chOff x="4572000" y="652509"/>
            <a:chExt cx="10058400" cy="7577091"/>
          </a:xfrm>
        </p:grpSpPr>
        <p:pic>
          <p:nvPicPr>
            <p:cNvPr id="2" name="Image 0"/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572000" y="652509"/>
              <a:ext cx="5486400" cy="692458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50E63A4-061A-C087-582A-DBF401AA7C82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39B78FB-55EF-1685-B053-842D8F68F64D}"/>
              </a:ext>
            </a:extLst>
          </p:cNvPr>
          <p:cNvGrpSpPr/>
          <p:nvPr/>
        </p:nvGrpSpPr>
        <p:grpSpPr>
          <a:xfrm>
            <a:off x="0" y="0"/>
            <a:ext cx="14630400" cy="8229600"/>
            <a:chOff x="0" y="0"/>
            <a:chExt cx="14630400" cy="8229600"/>
          </a:xfrm>
        </p:grpSpPr>
        <p:pic>
          <p:nvPicPr>
            <p:cNvPr id="2" name="Image 0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4630400" cy="2835235"/>
            </a:xfrm>
            <a:prstGeom prst="rect">
              <a:avLst/>
            </a:prstGeom>
          </p:spPr>
        </p:pic>
        <p:sp>
          <p:nvSpPr>
            <p:cNvPr id="3" name="Text 0"/>
            <p:cNvSpPr/>
            <p:nvPr/>
          </p:nvSpPr>
          <p:spPr>
            <a:xfrm>
              <a:off x="793790" y="4272201"/>
              <a:ext cx="5670590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80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Introduction</a:t>
              </a:r>
              <a:endParaRPr lang="en-US" sz="480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793790" y="5576292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976074" y="5661303"/>
              <a:ext cx="145613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1</a:t>
              </a:r>
              <a:endParaRPr lang="en-US" sz="265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530906" y="557629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Objective</a:t>
              </a:r>
              <a:endParaRPr lang="en-US" sz="24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1530906" y="6066711"/>
              <a:ext cx="345924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Deep dive into DevOps technologies</a:t>
              </a: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.</a:t>
              </a:r>
              <a:endParaRPr lang="en-US" sz="17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5216962" y="5576292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5383411" y="5661303"/>
              <a:ext cx="177284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2</a:t>
              </a:r>
              <a:endParaRPr lang="en-US" sz="26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5954078" y="5576292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Purpose</a:t>
              </a:r>
              <a:endParaRPr lang="en-US" sz="24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5954078" y="6066711"/>
              <a:ext cx="345924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Understanding DevOps tools for efficient software development and IT operations.</a:t>
              </a:r>
            </a:p>
          </p:txBody>
        </p:sp>
        <p:sp>
          <p:nvSpPr>
            <p:cNvPr id="12" name="Shape 9"/>
            <p:cNvSpPr/>
            <p:nvPr/>
          </p:nvSpPr>
          <p:spPr>
            <a:xfrm>
              <a:off x="9640133" y="5576292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9804440" y="5661303"/>
              <a:ext cx="1816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3</a:t>
              </a:r>
              <a:endParaRPr lang="en-US" sz="26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10377249" y="5576292"/>
              <a:ext cx="294572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24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Presentation Overview</a:t>
              </a:r>
              <a:endParaRPr lang="en-US" sz="24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10377249" y="6066711"/>
              <a:ext cx="345924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Technologies, implementation, and key learnings.</a:t>
              </a:r>
              <a:endParaRPr lang="en-US" sz="20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62A899B-FB5C-B97B-18D6-16040A3320F5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48C0A5B-7AC3-E249-D2E8-C6687859EF3C}"/>
              </a:ext>
            </a:extLst>
          </p:cNvPr>
          <p:cNvGrpSpPr/>
          <p:nvPr/>
        </p:nvGrpSpPr>
        <p:grpSpPr>
          <a:xfrm>
            <a:off x="793790" y="0"/>
            <a:ext cx="13836610" cy="8229600"/>
            <a:chOff x="793790" y="0"/>
            <a:chExt cx="13836610" cy="8229600"/>
          </a:xfrm>
        </p:grpSpPr>
        <p:sp>
          <p:nvSpPr>
            <p:cNvPr id="3" name="Text 0"/>
            <p:cNvSpPr/>
            <p:nvPr/>
          </p:nvSpPr>
          <p:spPr>
            <a:xfrm>
              <a:off x="793790" y="1231106"/>
              <a:ext cx="5857994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445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Technologies Covered</a:t>
              </a:r>
              <a:endParaRPr lang="en-US" sz="4450" dirty="0"/>
            </a:p>
          </p:txBody>
        </p:sp>
        <p:sp>
          <p:nvSpPr>
            <p:cNvPr id="4" name="Shape 1"/>
            <p:cNvSpPr/>
            <p:nvPr/>
          </p:nvSpPr>
          <p:spPr>
            <a:xfrm>
              <a:off x="793790" y="2280047"/>
              <a:ext cx="7556421" cy="4718447"/>
            </a:xfrm>
            <a:prstGeom prst="roundRect">
              <a:avLst>
                <a:gd name="adj" fmla="val 2019"/>
              </a:avLst>
            </a:prstGeom>
            <a:noFill/>
            <a:ln w="7620">
              <a:solidFill>
                <a:srgbClr val="000000">
                  <a:alpha val="8000"/>
                </a:srgbClr>
              </a:solidFill>
              <a:prstDash val="solid"/>
            </a:ln>
          </p:spPr>
        </p:sp>
        <p:sp>
          <p:nvSpPr>
            <p:cNvPr id="5" name="Shape 2"/>
            <p:cNvSpPr/>
            <p:nvPr/>
          </p:nvSpPr>
          <p:spPr>
            <a:xfrm>
              <a:off x="801410" y="2287667"/>
              <a:ext cx="7541181" cy="1013222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1028224" y="2431375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Git &amp; GitHub</a:t>
              </a:r>
              <a:endParaRPr lang="en-US" sz="175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4802624" y="2431375"/>
              <a:ext cx="331315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Version Control and Collaboration</a:t>
              </a:r>
              <a:endParaRPr lang="en-US" sz="17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801410" y="3300889"/>
              <a:ext cx="7541181" cy="1013222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9" name="Text 6"/>
            <p:cNvSpPr/>
            <p:nvPr/>
          </p:nvSpPr>
          <p:spPr>
            <a:xfrm>
              <a:off x="1028224" y="3444597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AWS</a:t>
              </a:r>
              <a:endParaRPr lang="en-US" sz="17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4802624" y="3444597"/>
              <a:ext cx="331315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Cloud Computing for Scalable Infrastructure</a:t>
              </a:r>
              <a:endParaRPr lang="en-US" sz="1750" dirty="0"/>
            </a:p>
          </p:txBody>
        </p:sp>
        <p:sp>
          <p:nvSpPr>
            <p:cNvPr id="11" name="Shape 8"/>
            <p:cNvSpPr/>
            <p:nvPr/>
          </p:nvSpPr>
          <p:spPr>
            <a:xfrm>
              <a:off x="801410" y="4314111"/>
              <a:ext cx="7541181" cy="1013222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12" name="Text 9"/>
            <p:cNvSpPr/>
            <p:nvPr/>
          </p:nvSpPr>
          <p:spPr>
            <a:xfrm>
              <a:off x="1028224" y="4457819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Linux Command Line</a:t>
              </a:r>
              <a:endParaRPr lang="en-US" sz="17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4802624" y="4457819"/>
              <a:ext cx="331315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System Management and Scripting</a:t>
              </a:r>
              <a:endParaRPr lang="en-US" sz="1750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801410" y="5327332"/>
              <a:ext cx="7541181" cy="1013222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15" name="Text 12"/>
            <p:cNvSpPr/>
            <p:nvPr/>
          </p:nvSpPr>
          <p:spPr>
            <a:xfrm>
              <a:off x="1028224" y="5471041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Docker</a:t>
              </a:r>
              <a:endParaRPr lang="en-US" sz="1750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4802624" y="5471041"/>
              <a:ext cx="3313152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Containerization for Consistent Deployments</a:t>
              </a:r>
              <a:endParaRPr lang="en-US" sz="1750" dirty="0"/>
            </a:p>
          </p:txBody>
        </p:sp>
        <p:sp>
          <p:nvSpPr>
            <p:cNvPr id="17" name="Shape 14"/>
            <p:cNvSpPr/>
            <p:nvPr/>
          </p:nvSpPr>
          <p:spPr>
            <a:xfrm>
              <a:off x="801410" y="6340554"/>
              <a:ext cx="7541181" cy="650319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18" name="Text 15"/>
            <p:cNvSpPr/>
            <p:nvPr/>
          </p:nvSpPr>
          <p:spPr>
            <a:xfrm>
              <a:off x="1028224" y="6484263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Jenkins</a:t>
              </a:r>
              <a:endParaRPr lang="en-US" sz="1750" dirty="0"/>
            </a:p>
          </p:txBody>
        </p:sp>
        <p:sp>
          <p:nvSpPr>
            <p:cNvPr id="19" name="Text 16"/>
            <p:cNvSpPr/>
            <p:nvPr/>
          </p:nvSpPr>
          <p:spPr>
            <a:xfrm>
              <a:off x="4802624" y="6484263"/>
              <a:ext cx="3313152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CI/CD Pipelines for Automation</a:t>
              </a:r>
              <a:endParaRPr lang="en-US" sz="1750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084FF7D-4357-1092-ABFE-426BD1B5A70B}"/>
                </a:ext>
              </a:extLst>
            </p:cNvPr>
            <p:cNvGrpSpPr/>
            <p:nvPr/>
          </p:nvGrpSpPr>
          <p:grpSpPr>
            <a:xfrm>
              <a:off x="9144000" y="0"/>
              <a:ext cx="5486400" cy="8229600"/>
              <a:chOff x="9144000" y="0"/>
              <a:chExt cx="5486400" cy="8229600"/>
            </a:xfrm>
          </p:grpSpPr>
          <p:pic>
            <p:nvPicPr>
              <p:cNvPr id="2" name="Image 0" descr="preencoded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000" y="0"/>
                <a:ext cx="5486400" cy="8229600"/>
              </a:xfrm>
              <a:prstGeom prst="rect">
                <a:avLst/>
              </a:prstGeom>
            </p:spPr>
          </p:pic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932803A-9951-B090-3AB7-E07530D2A6AD}"/>
                  </a:ext>
                </a:extLst>
              </p:cNvPr>
              <p:cNvSpPr/>
              <p:nvPr/>
            </p:nvSpPr>
            <p:spPr>
              <a:xfrm>
                <a:off x="11182350" y="3393757"/>
                <a:ext cx="1409700" cy="1376125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dirty="0"/>
                  <a:t>DevOps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C439AD69-3202-BF8F-DFCA-3B15D4CB7542}"/>
                  </a:ext>
                </a:extLst>
              </p:cNvPr>
              <p:cNvSpPr/>
              <p:nvPr/>
            </p:nvSpPr>
            <p:spPr>
              <a:xfrm>
                <a:off x="11182350" y="5183624"/>
                <a:ext cx="1409700" cy="1376125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2100" dirty="0"/>
                  <a:t>Jenkins</a:t>
                </a: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2B2E3E4B-23C3-D2D7-A032-2A66ABB6DC16}"/>
                  </a:ext>
                </a:extLst>
              </p:cNvPr>
              <p:cNvSpPr/>
              <p:nvPr/>
            </p:nvSpPr>
            <p:spPr>
              <a:xfrm>
                <a:off x="12744450" y="4820722"/>
                <a:ext cx="1409700" cy="1376125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2100" dirty="0"/>
                  <a:t>Git &amp; GitHub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1857BA53-9BEF-3551-6671-8CF05039BD84}"/>
                  </a:ext>
                </a:extLst>
              </p:cNvPr>
              <p:cNvSpPr/>
              <p:nvPr/>
            </p:nvSpPr>
            <p:spPr>
              <a:xfrm>
                <a:off x="9620250" y="4820722"/>
                <a:ext cx="1409700" cy="1376125"/>
              </a:xfrm>
              <a:prstGeom prst="ellipse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/>
                  <a:t>Linux Command Line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53B3BEC-F920-F3E9-A6E8-4D064B7F4643}"/>
                  </a:ext>
                </a:extLst>
              </p:cNvPr>
              <p:cNvSpPr txBox="1"/>
              <p:nvPr/>
            </p:nvSpPr>
            <p:spPr>
              <a:xfrm>
                <a:off x="13182541" y="3745468"/>
                <a:ext cx="8392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dirty="0"/>
                  <a:t>Docker</a:t>
                </a: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CB41BC63-02DF-74F1-95F9-9065483B6E44}"/>
              </a:ext>
            </a:extLst>
          </p:cNvPr>
          <p:cNvGrpSpPr/>
          <p:nvPr/>
        </p:nvGrpSpPr>
        <p:grpSpPr>
          <a:xfrm>
            <a:off x="663059" y="521851"/>
            <a:ext cx="13967341" cy="7707749"/>
            <a:chOff x="663059" y="521851"/>
            <a:chExt cx="13967341" cy="7707749"/>
          </a:xfrm>
        </p:grpSpPr>
        <p:sp>
          <p:nvSpPr>
            <p:cNvPr id="2" name="Text 0"/>
            <p:cNvSpPr/>
            <p:nvPr/>
          </p:nvSpPr>
          <p:spPr>
            <a:xfrm>
              <a:off x="663059" y="521851"/>
              <a:ext cx="5649039" cy="5919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4650"/>
                </a:lnSpc>
                <a:buNone/>
              </a:pPr>
              <a:r>
                <a:rPr lang="en-US" sz="3700" dirty="0">
                  <a:solidFill>
                    <a:srgbClr val="1B1B27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Implementation Overview</a:t>
              </a:r>
              <a:endParaRPr lang="en-US" sz="3700" dirty="0"/>
            </a:p>
          </p:txBody>
        </p:sp>
        <p:sp>
          <p:nvSpPr>
            <p:cNvPr id="3" name="Shape 1"/>
            <p:cNvSpPr/>
            <p:nvPr/>
          </p:nvSpPr>
          <p:spPr>
            <a:xfrm>
              <a:off x="935712" y="1492687"/>
              <a:ext cx="22860" cy="6214943"/>
            </a:xfrm>
            <a:prstGeom prst="roundRect">
              <a:avLst>
                <a:gd name="adj" fmla="val 348092"/>
              </a:avLst>
            </a:prstGeom>
            <a:solidFill>
              <a:srgbClr val="C7C7D0"/>
            </a:solidFill>
            <a:ln/>
          </p:spPr>
        </p:sp>
        <p:sp>
          <p:nvSpPr>
            <p:cNvPr id="4" name="Shape 2"/>
            <p:cNvSpPr/>
            <p:nvPr/>
          </p:nvSpPr>
          <p:spPr>
            <a:xfrm>
              <a:off x="1137404" y="1907500"/>
              <a:ext cx="663059" cy="22860"/>
            </a:xfrm>
            <a:prstGeom prst="roundRect">
              <a:avLst>
                <a:gd name="adj" fmla="val 348092"/>
              </a:avLst>
            </a:prstGeom>
            <a:solidFill>
              <a:srgbClr val="C7C7D0"/>
            </a:solidFill>
            <a:ln/>
          </p:spPr>
        </p:sp>
        <p:sp>
          <p:nvSpPr>
            <p:cNvPr id="5" name="Shape 3"/>
            <p:cNvSpPr/>
            <p:nvPr/>
          </p:nvSpPr>
          <p:spPr>
            <a:xfrm>
              <a:off x="734020" y="1705808"/>
              <a:ext cx="426244" cy="426244"/>
            </a:xfrm>
            <a:prstGeom prst="roundRect">
              <a:avLst>
                <a:gd name="adj" fmla="val 18669"/>
              </a:avLst>
            </a:prstGeom>
            <a:solidFill>
              <a:srgbClr val="E1E1EA"/>
            </a:solidFill>
            <a:ln w="7620">
              <a:solidFill>
                <a:srgbClr val="C7C7D0"/>
              </a:solidFill>
              <a:prstDash val="solid"/>
            </a:ln>
          </p:spPr>
        </p:sp>
        <p:sp>
          <p:nvSpPr>
            <p:cNvPr id="6" name="Text 4"/>
            <p:cNvSpPr/>
            <p:nvPr/>
          </p:nvSpPr>
          <p:spPr>
            <a:xfrm>
              <a:off x="886301" y="1776770"/>
              <a:ext cx="121682" cy="2842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00"/>
                </a:lnSpc>
                <a:buNone/>
              </a:pPr>
              <a:r>
                <a:rPr lang="en-US" sz="220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1</a:t>
              </a:r>
              <a:endParaRPr lang="en-US" sz="2200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1989177" y="1682115"/>
              <a:ext cx="2368272" cy="29598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850" dirty="0">
                  <a:solidFill>
                    <a:srgbClr val="3C3939"/>
                  </a:solidFill>
                  <a:latin typeface="Raleway" pitchFamily="34" charset="0"/>
                  <a:ea typeface="Raleway" pitchFamily="34" charset="-122"/>
                  <a:cs typeface="Raleway" pitchFamily="34" charset="-120"/>
                </a:rPr>
                <a:t>Step 1</a:t>
              </a:r>
              <a:endParaRPr lang="en-US" sz="185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1989177" y="2091690"/>
              <a:ext cx="11978164" cy="30301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1450" dirty="0">
                  <a:solidFill>
                    <a:srgbClr val="3C3939"/>
                  </a:solidFill>
                  <a:latin typeface="Roboto" pitchFamily="34" charset="0"/>
                  <a:ea typeface="Roboto" pitchFamily="34" charset="-122"/>
                  <a:cs typeface="Roboto" pitchFamily="34" charset="-120"/>
                </a:rPr>
                <a:t>Creating IAM Users and a VPC.</a:t>
              </a:r>
              <a:endParaRPr lang="en-US" sz="1450" dirty="0"/>
            </a:p>
          </p:txBody>
        </p:sp>
        <p:sp>
          <p:nvSpPr>
            <p:cNvPr id="11" name="Text 9"/>
            <p:cNvSpPr/>
            <p:nvPr/>
          </p:nvSpPr>
          <p:spPr>
            <a:xfrm>
              <a:off x="873085" y="3303461"/>
              <a:ext cx="148114" cy="2842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00"/>
                </a:lnSpc>
                <a:buNone/>
              </a:pPr>
              <a:endParaRPr lang="en-US" sz="2200" dirty="0"/>
            </a:p>
          </p:txBody>
        </p:sp>
        <p:sp>
          <p:nvSpPr>
            <p:cNvPr id="21" name="Text 19"/>
            <p:cNvSpPr/>
            <p:nvPr/>
          </p:nvSpPr>
          <p:spPr>
            <a:xfrm>
              <a:off x="869513" y="5619393"/>
              <a:ext cx="155138" cy="2842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00"/>
                </a:lnSpc>
                <a:buNone/>
              </a:pPr>
              <a:endParaRPr lang="en-US" sz="2200" dirty="0"/>
            </a:p>
          </p:txBody>
        </p:sp>
        <p:sp>
          <p:nvSpPr>
            <p:cNvPr id="26" name="Text 24"/>
            <p:cNvSpPr/>
            <p:nvPr/>
          </p:nvSpPr>
          <p:spPr>
            <a:xfrm>
              <a:off x="869633" y="6900267"/>
              <a:ext cx="154900" cy="28420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200"/>
                </a:lnSpc>
                <a:buNone/>
              </a:pPr>
              <a:endParaRPr lang="en-US" sz="2200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3A9A722-C544-B338-13DC-4A7679B5A653}"/>
                </a:ext>
              </a:extLst>
            </p:cNvPr>
            <p:cNvGrpSpPr/>
            <p:nvPr/>
          </p:nvGrpSpPr>
          <p:grpSpPr>
            <a:xfrm>
              <a:off x="1989177" y="2743200"/>
              <a:ext cx="9326031" cy="4756086"/>
              <a:chOff x="1989177" y="2951544"/>
              <a:chExt cx="9326031" cy="4756086"/>
            </a:xfrm>
          </p:grpSpPr>
          <p:pic>
            <p:nvPicPr>
              <p:cNvPr id="31" name="image1.jpeg">
                <a:extLst>
                  <a:ext uri="{FF2B5EF4-FFF2-40B4-BE49-F238E27FC236}">
                    <a16:creationId xmlns:a16="http://schemas.microsoft.com/office/drawing/2014/main" id="{148F2148-31B9-1BA1-6FCE-656064BC2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989177" y="3277791"/>
                <a:ext cx="9326031" cy="4429839"/>
              </a:xfrm>
              <a:prstGeom prst="rect">
                <a:avLst/>
              </a:prstGeom>
            </p:spPr>
          </p:pic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8197A9E-A2C8-1AA2-C4D0-F1ECAED2B863}"/>
                  </a:ext>
                </a:extLst>
              </p:cNvPr>
              <p:cNvSpPr txBox="1"/>
              <p:nvPr/>
            </p:nvSpPr>
            <p:spPr>
              <a:xfrm>
                <a:off x="2037141" y="2951544"/>
                <a:ext cx="52931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400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VPC</a:t>
                </a: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CF2D3F7-C685-753E-B14F-3B96744D0205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6556CF0-3B0D-96D9-4D0B-EA4DC406F4BD}"/>
              </a:ext>
            </a:extLst>
          </p:cNvPr>
          <p:cNvGrpSpPr/>
          <p:nvPr/>
        </p:nvGrpSpPr>
        <p:grpSpPr>
          <a:xfrm>
            <a:off x="735190" y="573212"/>
            <a:ext cx="14161427" cy="8113588"/>
            <a:chOff x="735190" y="573212"/>
            <a:chExt cx="14161427" cy="811358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6A5F44F-034C-D962-593A-3D99DAA06946}"/>
                </a:ext>
              </a:extLst>
            </p:cNvPr>
            <p:cNvGrpSpPr/>
            <p:nvPr/>
          </p:nvGrpSpPr>
          <p:grpSpPr>
            <a:xfrm>
              <a:off x="735190" y="573212"/>
              <a:ext cx="13351199" cy="7083176"/>
              <a:chOff x="1088978" y="556114"/>
              <a:chExt cx="13351199" cy="7083176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759AFF40-9652-4ADC-3C32-38BE92827990}"/>
                  </a:ext>
                </a:extLst>
              </p:cNvPr>
              <p:cNvGrpSpPr/>
              <p:nvPr/>
            </p:nvGrpSpPr>
            <p:grpSpPr>
              <a:xfrm>
                <a:off x="1088978" y="881926"/>
                <a:ext cx="13351199" cy="6757364"/>
                <a:chOff x="1052710" y="650433"/>
                <a:chExt cx="13351199" cy="6400582"/>
              </a:xfrm>
            </p:grpSpPr>
            <p:pic>
              <p:nvPicPr>
                <p:cNvPr id="3" name="image9.jpeg">
                  <a:extLst>
                    <a:ext uri="{FF2B5EF4-FFF2-40B4-BE49-F238E27FC236}">
                      <a16:creationId xmlns:a16="http://schemas.microsoft.com/office/drawing/2014/main" id="{A805DEEB-8348-A59F-5F26-2BA5C277BD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052710" y="3931816"/>
                  <a:ext cx="6639331" cy="3119198"/>
                </a:xfrm>
                <a:prstGeom prst="rect">
                  <a:avLst/>
                </a:prstGeom>
              </p:spPr>
            </p:pic>
            <p:pic>
              <p:nvPicPr>
                <p:cNvPr id="4" name="image10.jpeg">
                  <a:extLst>
                    <a:ext uri="{FF2B5EF4-FFF2-40B4-BE49-F238E27FC236}">
                      <a16:creationId xmlns:a16="http://schemas.microsoft.com/office/drawing/2014/main" id="{644B9E3B-B871-8908-FE05-9F8856BB52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7764578" y="3931817"/>
                  <a:ext cx="6577597" cy="3119198"/>
                </a:xfrm>
                <a:prstGeom prst="rect">
                  <a:avLst/>
                </a:prstGeom>
              </p:spPr>
            </p:pic>
            <p:pic>
              <p:nvPicPr>
                <p:cNvPr id="5" name="image11.jpeg">
                  <a:extLst>
                    <a:ext uri="{FF2B5EF4-FFF2-40B4-BE49-F238E27FC236}">
                      <a16:creationId xmlns:a16="http://schemas.microsoft.com/office/drawing/2014/main" id="{70C0ADBE-863C-1062-2B89-0C0D7BD1C9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7764578" y="650433"/>
                  <a:ext cx="6639331" cy="3174276"/>
                </a:xfrm>
                <a:prstGeom prst="rect">
                  <a:avLst/>
                </a:prstGeom>
              </p:spPr>
            </p:pic>
            <p:pic>
              <p:nvPicPr>
                <p:cNvPr id="6" name="image12.jpeg">
                  <a:extLst>
                    <a:ext uri="{FF2B5EF4-FFF2-40B4-BE49-F238E27FC236}">
                      <a16:creationId xmlns:a16="http://schemas.microsoft.com/office/drawing/2014/main" id="{D0E290F8-39E1-F41C-5E82-37D54BF89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052711" y="650433"/>
                  <a:ext cx="6639330" cy="3172165"/>
                </a:xfrm>
                <a:prstGeom prst="rect">
                  <a:avLst/>
                </a:prstGeom>
              </p:spPr>
            </p:pic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A9BC84C-FED7-DE5E-417E-B8236697456E}"/>
                  </a:ext>
                </a:extLst>
              </p:cNvPr>
              <p:cNvSpPr txBox="1"/>
              <p:nvPr/>
            </p:nvSpPr>
            <p:spPr>
              <a:xfrm>
                <a:off x="1088979" y="556114"/>
                <a:ext cx="12218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dirty="0"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IAM users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273E6C-8C1E-7BDC-7E0B-57AEDABBF132}"/>
                </a:ext>
              </a:extLst>
            </p:cNvPr>
            <p:cNvSpPr/>
            <p:nvPr/>
          </p:nvSpPr>
          <p:spPr>
            <a:xfrm>
              <a:off x="12824749" y="77724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09501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382F0-BE11-16C1-B4F3-D34CCADA8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A5E4736A-72CF-7A30-4588-F90E48A833A4}"/>
              </a:ext>
            </a:extLst>
          </p:cNvPr>
          <p:cNvGrpSpPr/>
          <p:nvPr/>
        </p:nvGrpSpPr>
        <p:grpSpPr>
          <a:xfrm>
            <a:off x="734020" y="-49828"/>
            <a:ext cx="13896380" cy="12338446"/>
            <a:chOff x="734020" y="-49828"/>
            <a:chExt cx="13896380" cy="12338446"/>
          </a:xfrm>
        </p:grpSpPr>
        <p:sp>
          <p:nvSpPr>
            <p:cNvPr id="29" name="Shape 1">
              <a:extLst>
                <a:ext uri="{FF2B5EF4-FFF2-40B4-BE49-F238E27FC236}">
                  <a16:creationId xmlns:a16="http://schemas.microsoft.com/office/drawing/2014/main" id="{69AC9F8F-5FE8-96D6-97B7-F7388A91A6CE}"/>
                </a:ext>
              </a:extLst>
            </p:cNvPr>
            <p:cNvSpPr/>
            <p:nvPr/>
          </p:nvSpPr>
          <p:spPr>
            <a:xfrm>
              <a:off x="944928" y="6073675"/>
              <a:ext cx="22860" cy="6214943"/>
            </a:xfrm>
            <a:prstGeom prst="roundRect">
              <a:avLst>
                <a:gd name="adj" fmla="val 348092"/>
              </a:avLst>
            </a:prstGeom>
            <a:solidFill>
              <a:srgbClr val="C7C7D0"/>
            </a:solidFill>
            <a:ln/>
          </p:spPr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A625A37-D5DB-EF38-5D4A-46FC378A9555}"/>
                </a:ext>
              </a:extLst>
            </p:cNvPr>
            <p:cNvGrpSpPr/>
            <p:nvPr/>
          </p:nvGrpSpPr>
          <p:grpSpPr>
            <a:xfrm>
              <a:off x="734020" y="-49828"/>
              <a:ext cx="13896380" cy="8279428"/>
              <a:chOff x="734020" y="-49828"/>
              <a:chExt cx="13896380" cy="8279428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510C084-152B-942C-7A76-489F845B0898}"/>
                  </a:ext>
                </a:extLst>
              </p:cNvPr>
              <p:cNvGrpSpPr/>
              <p:nvPr/>
            </p:nvGrpSpPr>
            <p:grpSpPr>
              <a:xfrm>
                <a:off x="734020" y="-49828"/>
                <a:ext cx="13233321" cy="6214943"/>
                <a:chOff x="734020" y="-49828"/>
                <a:chExt cx="13233321" cy="6214943"/>
              </a:xfrm>
            </p:grpSpPr>
            <p:sp>
              <p:nvSpPr>
                <p:cNvPr id="3" name="Shape 1">
                  <a:extLst>
                    <a:ext uri="{FF2B5EF4-FFF2-40B4-BE49-F238E27FC236}">
                      <a16:creationId xmlns:a16="http://schemas.microsoft.com/office/drawing/2014/main" id="{D8D2EB6D-3603-F875-9E58-9C8A83C29373}"/>
                    </a:ext>
                  </a:extLst>
                </p:cNvPr>
                <p:cNvSpPr/>
                <p:nvPr/>
              </p:nvSpPr>
              <p:spPr>
                <a:xfrm>
                  <a:off x="945719" y="-49828"/>
                  <a:ext cx="22860" cy="6214943"/>
                </a:xfrm>
                <a:prstGeom prst="roundRect">
                  <a:avLst>
                    <a:gd name="adj" fmla="val 348092"/>
                  </a:avLst>
                </a:prstGeom>
                <a:solidFill>
                  <a:srgbClr val="C7C7D0"/>
                </a:solidFill>
                <a:ln/>
              </p:spPr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AC34620D-3D3F-E9CA-5A44-4942278E4E0A}"/>
                    </a:ext>
                  </a:extLst>
                </p:cNvPr>
                <p:cNvGrpSpPr/>
                <p:nvPr/>
              </p:nvGrpSpPr>
              <p:grpSpPr>
                <a:xfrm>
                  <a:off x="734020" y="650925"/>
                  <a:ext cx="3623429" cy="449938"/>
                  <a:chOff x="734020" y="2962989"/>
                  <a:chExt cx="3623429" cy="449938"/>
                </a:xfrm>
              </p:grpSpPr>
              <p:sp>
                <p:nvSpPr>
                  <p:cNvPr id="9" name="Shape 7">
                    <a:extLst>
                      <a:ext uri="{FF2B5EF4-FFF2-40B4-BE49-F238E27FC236}">
                        <a16:creationId xmlns:a16="http://schemas.microsoft.com/office/drawing/2014/main" id="{EC7095ED-9D98-0016-6BBA-FF5A19FDD155}"/>
                      </a:ext>
                    </a:extLst>
                  </p:cNvPr>
                  <p:cNvSpPr/>
                  <p:nvPr/>
                </p:nvSpPr>
                <p:spPr>
                  <a:xfrm>
                    <a:off x="1137404" y="3188375"/>
                    <a:ext cx="663059" cy="22860"/>
                  </a:xfrm>
                  <a:prstGeom prst="roundRect">
                    <a:avLst>
                      <a:gd name="adj" fmla="val 348092"/>
                    </a:avLst>
                  </a:prstGeom>
                  <a:solidFill>
                    <a:srgbClr val="C7C7D0"/>
                  </a:solidFill>
                  <a:ln/>
                </p:spPr>
              </p:sp>
              <p:sp>
                <p:nvSpPr>
                  <p:cNvPr id="10" name="Shape 8">
                    <a:extLst>
                      <a:ext uri="{FF2B5EF4-FFF2-40B4-BE49-F238E27FC236}">
                        <a16:creationId xmlns:a16="http://schemas.microsoft.com/office/drawing/2014/main" id="{C486700B-E91D-4501-743E-AE4BFD15A21B}"/>
                      </a:ext>
                    </a:extLst>
                  </p:cNvPr>
                  <p:cNvSpPr/>
                  <p:nvPr/>
                </p:nvSpPr>
                <p:spPr>
                  <a:xfrm>
                    <a:off x="734020" y="2986683"/>
                    <a:ext cx="426244" cy="426244"/>
                  </a:xfrm>
                  <a:prstGeom prst="roundRect">
                    <a:avLst>
                      <a:gd name="adj" fmla="val 18669"/>
                    </a:avLst>
                  </a:prstGeom>
                  <a:solidFill>
                    <a:srgbClr val="E1E1EA"/>
                  </a:solidFill>
                  <a:ln w="7620">
                    <a:solidFill>
                      <a:srgbClr val="C7C7D0"/>
                    </a:solidFill>
                    <a:prstDash val="solid"/>
                  </a:ln>
                </p:spPr>
              </p:sp>
              <p:sp>
                <p:nvSpPr>
                  <p:cNvPr id="11" name="Text 9">
                    <a:extLst>
                      <a:ext uri="{FF2B5EF4-FFF2-40B4-BE49-F238E27FC236}">
                        <a16:creationId xmlns:a16="http://schemas.microsoft.com/office/drawing/2014/main" id="{26BD9CA0-199F-1FF2-F225-0B11E4068F35}"/>
                      </a:ext>
                    </a:extLst>
                  </p:cNvPr>
                  <p:cNvSpPr/>
                  <p:nvPr/>
                </p:nvSpPr>
                <p:spPr>
                  <a:xfrm>
                    <a:off x="873085" y="3057644"/>
                    <a:ext cx="148114" cy="284202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0" tIns="0" rIns="0" bIns="0" rtlCol="0" anchor="t"/>
                  <a:lstStyle/>
                  <a:p>
                    <a:pPr marL="0" indent="0" algn="ctr">
                      <a:lnSpc>
                        <a:spcPts val="2200"/>
                      </a:lnSpc>
                      <a:buNone/>
                    </a:pPr>
                    <a:r>
                      <a:rPr lang="en-US" sz="2200" dirty="0">
                        <a:solidFill>
                          <a:srgbClr val="3C3939"/>
                        </a:solidFill>
                        <a:latin typeface="Raleway" pitchFamily="34" charset="0"/>
                        <a:ea typeface="Raleway" pitchFamily="34" charset="-122"/>
                        <a:cs typeface="Raleway" pitchFamily="34" charset="-120"/>
                      </a:rPr>
                      <a:t>2</a:t>
                    </a:r>
                    <a:endParaRPr lang="en-US" sz="2200" dirty="0"/>
                  </a:p>
                </p:txBody>
              </p:sp>
              <p:sp>
                <p:nvSpPr>
                  <p:cNvPr id="12" name="Text 10">
                    <a:extLst>
                      <a:ext uri="{FF2B5EF4-FFF2-40B4-BE49-F238E27FC236}">
                        <a16:creationId xmlns:a16="http://schemas.microsoft.com/office/drawing/2014/main" id="{F84E6B7A-3AC6-3D9C-F2C3-CDDE6DAED669}"/>
                      </a:ext>
                    </a:extLst>
                  </p:cNvPr>
                  <p:cNvSpPr/>
                  <p:nvPr/>
                </p:nvSpPr>
                <p:spPr>
                  <a:xfrm>
                    <a:off x="1989177" y="2962989"/>
                    <a:ext cx="2368272" cy="29598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0" tIns="0" rIns="0" bIns="0" rtlCol="0" anchor="t"/>
                  <a:lstStyle/>
                  <a:p>
                    <a:pPr marL="0" indent="0" algn="l">
                      <a:lnSpc>
                        <a:spcPts val="2300"/>
                      </a:lnSpc>
                      <a:buNone/>
                    </a:pPr>
                    <a:r>
                      <a:rPr lang="en-US" sz="1850" dirty="0">
                        <a:solidFill>
                          <a:srgbClr val="3C3939"/>
                        </a:solidFill>
                        <a:latin typeface="Raleway" pitchFamily="34" charset="0"/>
                        <a:ea typeface="Raleway" pitchFamily="34" charset="-122"/>
                        <a:cs typeface="Raleway" pitchFamily="34" charset="-120"/>
                      </a:rPr>
                      <a:t>Step 2</a:t>
                    </a:r>
                    <a:endParaRPr lang="en-US" sz="1850" dirty="0"/>
                  </a:p>
                </p:txBody>
              </p:sp>
            </p:grpSp>
            <p:sp>
              <p:nvSpPr>
                <p:cNvPr id="13" name="Text 11">
                  <a:extLst>
                    <a:ext uri="{FF2B5EF4-FFF2-40B4-BE49-F238E27FC236}">
                      <a16:creationId xmlns:a16="http://schemas.microsoft.com/office/drawing/2014/main" id="{CC8D875D-F874-3399-6006-A8BEF4DC4CF8}"/>
                    </a:ext>
                  </a:extLst>
                </p:cNvPr>
                <p:cNvSpPr/>
                <p:nvPr/>
              </p:nvSpPr>
              <p:spPr>
                <a:xfrm>
                  <a:off x="1989177" y="1175782"/>
                  <a:ext cx="11978164" cy="303014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l">
                    <a:lnSpc>
                      <a:spcPts val="2350"/>
                    </a:lnSpc>
                    <a:buNone/>
                  </a:pPr>
                  <a:r>
                    <a:rPr lang="en-US" sz="14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Launching EC2 instances and configuring S3.</a:t>
                  </a:r>
                  <a:endParaRPr lang="en-US" sz="1450" dirty="0"/>
                </a:p>
              </p:txBody>
            </p:sp>
          </p:grp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E96339B-DB60-BFB3-CE77-81D112A8822F}"/>
                  </a:ext>
                </a:extLst>
              </p:cNvPr>
              <p:cNvSpPr/>
              <p:nvPr/>
            </p:nvSpPr>
            <p:spPr>
              <a:xfrm>
                <a:off x="12558532" y="7315200"/>
                <a:ext cx="2071868" cy="9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AE6F407D-66D1-F614-7422-54DB38339EA4}"/>
                  </a:ext>
                </a:extLst>
              </p:cNvPr>
              <p:cNvGrpSpPr/>
              <p:nvPr/>
            </p:nvGrpSpPr>
            <p:grpSpPr>
              <a:xfrm>
                <a:off x="1989177" y="2552880"/>
                <a:ext cx="12247173" cy="3123839"/>
                <a:chOff x="1841691" y="1804010"/>
                <a:chExt cx="12247173" cy="3123839"/>
              </a:xfrm>
            </p:grpSpPr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BA5424DC-346C-B94F-72CA-1734C5C600C2}"/>
                    </a:ext>
                  </a:extLst>
                </p:cNvPr>
                <p:cNvGrpSpPr/>
                <p:nvPr/>
              </p:nvGrpSpPr>
              <p:grpSpPr>
                <a:xfrm>
                  <a:off x="1841691" y="1804010"/>
                  <a:ext cx="5973405" cy="3123839"/>
                  <a:chOff x="1989176" y="2060823"/>
                  <a:chExt cx="9934289" cy="5161780"/>
                </a:xfrm>
              </p:grpSpPr>
              <p:pic>
                <p:nvPicPr>
                  <p:cNvPr id="33" name="image6.jpeg">
                    <a:extLst>
                      <a:ext uri="{FF2B5EF4-FFF2-40B4-BE49-F238E27FC236}">
                        <a16:creationId xmlns:a16="http://schemas.microsoft.com/office/drawing/2014/main" id="{6C3E58A4-DB40-6607-6546-CE199A6CCEA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/>
                  <a:stretch>
                    <a:fillRect/>
                  </a:stretch>
                </p:blipFill>
                <p:spPr>
                  <a:xfrm>
                    <a:off x="1989176" y="2548681"/>
                    <a:ext cx="9934289" cy="4673922"/>
                  </a:xfrm>
                  <a:prstGeom prst="rect">
                    <a:avLst/>
                  </a:prstGeom>
                </p:spPr>
              </p:pic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2601BB58-0C26-5974-3035-B493FF02B896}"/>
                      </a:ext>
                    </a:extLst>
                  </p:cNvPr>
                  <p:cNvSpPr txBox="1"/>
                  <p:nvPr/>
                </p:nvSpPr>
                <p:spPr>
                  <a:xfrm>
                    <a:off x="1989176" y="2060823"/>
                    <a:ext cx="118333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IN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rPr>
                      <a:t>Instances</a:t>
                    </a:r>
                  </a:p>
                </p:txBody>
              </p:sp>
            </p:grpSp>
            <p:pic>
              <p:nvPicPr>
                <p:cNvPr id="37" name="image12.jpeg" descr="Amazon S3 Fundamentals">
                  <a:extLst>
                    <a:ext uri="{FF2B5EF4-FFF2-40B4-BE49-F238E27FC236}">
                      <a16:creationId xmlns:a16="http://schemas.microsoft.com/office/drawing/2014/main" id="{516D031A-0AA4-2B8C-DD28-851E6EE650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7978259" y="2116069"/>
                  <a:ext cx="6110605" cy="2811780"/>
                </a:xfrm>
                <a:prstGeom prst="rect">
                  <a:avLst/>
                </a:prstGeom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89AAAA2-E280-4867-ACE1-56F723527B2B}"/>
                    </a:ext>
                  </a:extLst>
                </p:cNvPr>
                <p:cNvSpPr txBox="1"/>
                <p:nvPr/>
              </p:nvSpPr>
              <p:spPr>
                <a:xfrm>
                  <a:off x="7978259" y="1804010"/>
                  <a:ext cx="13340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IN" dirty="0"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S3 Buckets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9928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6D5B1-6E15-EFDE-CD98-B1FB3286B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B64B81A-93DB-A781-DDE4-8C843F32ADFE}"/>
              </a:ext>
            </a:extLst>
          </p:cNvPr>
          <p:cNvGrpSpPr/>
          <p:nvPr/>
        </p:nvGrpSpPr>
        <p:grpSpPr>
          <a:xfrm>
            <a:off x="734020" y="-49828"/>
            <a:ext cx="13896380" cy="12338446"/>
            <a:chOff x="734020" y="-49828"/>
            <a:chExt cx="13896380" cy="1233844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4667E88-8F5A-03E0-A2C5-03FDBDF3C1C8}"/>
                </a:ext>
              </a:extLst>
            </p:cNvPr>
            <p:cNvGrpSpPr/>
            <p:nvPr/>
          </p:nvGrpSpPr>
          <p:grpSpPr>
            <a:xfrm>
              <a:off x="734020" y="-49828"/>
              <a:ext cx="13233321" cy="6214943"/>
              <a:chOff x="734020" y="-49828"/>
              <a:chExt cx="13233321" cy="6214943"/>
            </a:xfrm>
          </p:grpSpPr>
          <p:sp>
            <p:nvSpPr>
              <p:cNvPr id="3" name="Shape 1">
                <a:extLst>
                  <a:ext uri="{FF2B5EF4-FFF2-40B4-BE49-F238E27FC236}">
                    <a16:creationId xmlns:a16="http://schemas.microsoft.com/office/drawing/2014/main" id="{98B5F923-33E2-F62B-A633-D076A492B07E}"/>
                  </a:ext>
                </a:extLst>
              </p:cNvPr>
              <p:cNvSpPr/>
              <p:nvPr/>
            </p:nvSpPr>
            <p:spPr>
              <a:xfrm>
                <a:off x="945719" y="-49828"/>
                <a:ext cx="22860" cy="6214943"/>
              </a:xfrm>
              <a:prstGeom prst="roundRect">
                <a:avLst>
                  <a:gd name="adj" fmla="val 348092"/>
                </a:avLst>
              </a:prstGeom>
              <a:solidFill>
                <a:srgbClr val="C7C7D0"/>
              </a:solidFill>
              <a:ln/>
            </p:spPr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3A83963F-7F12-8EED-D056-BBDE92CDAB94}"/>
                  </a:ext>
                </a:extLst>
              </p:cNvPr>
              <p:cNvGrpSpPr/>
              <p:nvPr/>
            </p:nvGrpSpPr>
            <p:grpSpPr>
              <a:xfrm>
                <a:off x="734020" y="650925"/>
                <a:ext cx="3623429" cy="449938"/>
                <a:chOff x="734020" y="2962989"/>
                <a:chExt cx="3623429" cy="449938"/>
              </a:xfrm>
            </p:grpSpPr>
            <p:sp>
              <p:nvSpPr>
                <p:cNvPr id="9" name="Shape 7">
                  <a:extLst>
                    <a:ext uri="{FF2B5EF4-FFF2-40B4-BE49-F238E27FC236}">
                      <a16:creationId xmlns:a16="http://schemas.microsoft.com/office/drawing/2014/main" id="{C86980AD-AAE8-0B3F-D4EC-548E16B9786E}"/>
                    </a:ext>
                  </a:extLst>
                </p:cNvPr>
                <p:cNvSpPr/>
                <p:nvPr/>
              </p:nvSpPr>
              <p:spPr>
                <a:xfrm>
                  <a:off x="1137404" y="3188375"/>
                  <a:ext cx="663059" cy="22860"/>
                </a:xfrm>
                <a:prstGeom prst="roundRect">
                  <a:avLst>
                    <a:gd name="adj" fmla="val 348092"/>
                  </a:avLst>
                </a:prstGeom>
                <a:solidFill>
                  <a:srgbClr val="C7C7D0"/>
                </a:solidFill>
                <a:ln/>
              </p:spPr>
            </p:sp>
            <p:sp>
              <p:nvSpPr>
                <p:cNvPr id="10" name="Shape 8">
                  <a:extLst>
                    <a:ext uri="{FF2B5EF4-FFF2-40B4-BE49-F238E27FC236}">
                      <a16:creationId xmlns:a16="http://schemas.microsoft.com/office/drawing/2014/main" id="{F813237D-316F-009C-15AA-7A1BFA97CC1C}"/>
                    </a:ext>
                  </a:extLst>
                </p:cNvPr>
                <p:cNvSpPr/>
                <p:nvPr/>
              </p:nvSpPr>
              <p:spPr>
                <a:xfrm>
                  <a:off x="734020" y="2986683"/>
                  <a:ext cx="426244" cy="426244"/>
                </a:xfrm>
                <a:prstGeom prst="roundRect">
                  <a:avLst>
                    <a:gd name="adj" fmla="val 18669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1" name="Text 9">
                  <a:extLst>
                    <a:ext uri="{FF2B5EF4-FFF2-40B4-BE49-F238E27FC236}">
                      <a16:creationId xmlns:a16="http://schemas.microsoft.com/office/drawing/2014/main" id="{BBB192D7-F0F8-64A7-58A3-1AC6FDD27B0B}"/>
                    </a:ext>
                  </a:extLst>
                </p:cNvPr>
                <p:cNvSpPr/>
                <p:nvPr/>
              </p:nvSpPr>
              <p:spPr>
                <a:xfrm>
                  <a:off x="873085" y="3057644"/>
                  <a:ext cx="148114" cy="284202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ctr">
                    <a:lnSpc>
                      <a:spcPts val="220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</a:rPr>
                    <a:t>3</a:t>
                  </a:r>
                  <a:endParaRPr lang="en-US" sz="2200" dirty="0"/>
                </a:p>
              </p:txBody>
            </p:sp>
            <p:sp>
              <p:nvSpPr>
                <p:cNvPr id="12" name="Text 10">
                  <a:extLst>
                    <a:ext uri="{FF2B5EF4-FFF2-40B4-BE49-F238E27FC236}">
                      <a16:creationId xmlns:a16="http://schemas.microsoft.com/office/drawing/2014/main" id="{2465804C-F235-AED8-69B6-7ADD0083D045}"/>
                    </a:ext>
                  </a:extLst>
                </p:cNvPr>
                <p:cNvSpPr/>
                <p:nvPr/>
              </p:nvSpPr>
              <p:spPr>
                <a:xfrm>
                  <a:off x="1989177" y="2962989"/>
                  <a:ext cx="2368272" cy="295989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l">
                    <a:lnSpc>
                      <a:spcPts val="2300"/>
                    </a:lnSpc>
                    <a:buNone/>
                  </a:pPr>
                  <a:r>
                    <a:rPr lang="en-US" sz="185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Step 3</a:t>
                  </a:r>
                  <a:endParaRPr lang="en-US" sz="1850" dirty="0"/>
                </a:p>
              </p:txBody>
            </p:sp>
          </p:grpSp>
          <p:sp>
            <p:nvSpPr>
              <p:cNvPr id="13" name="Text 11">
                <a:extLst>
                  <a:ext uri="{FF2B5EF4-FFF2-40B4-BE49-F238E27FC236}">
                    <a16:creationId xmlns:a16="http://schemas.microsoft.com/office/drawing/2014/main" id="{106B5578-2A01-0488-D5B1-407003FBCBEC}"/>
                  </a:ext>
                </a:extLst>
              </p:cNvPr>
              <p:cNvSpPr/>
              <p:nvPr/>
            </p:nvSpPr>
            <p:spPr>
              <a:xfrm>
                <a:off x="1989177" y="1175782"/>
                <a:ext cx="11978164" cy="30301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350"/>
                  </a:lnSpc>
                  <a:buNone/>
                </a:pPr>
                <a:r>
                  <a:rPr lang="en-US" sz="145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Setting up a Git repository for version control.</a:t>
                </a:r>
                <a:endParaRPr lang="en-US" sz="1450" dirty="0"/>
              </a:p>
            </p:txBody>
          </p:sp>
        </p:grpSp>
        <p:sp>
          <p:nvSpPr>
            <p:cNvPr id="29" name="Shape 1">
              <a:extLst>
                <a:ext uri="{FF2B5EF4-FFF2-40B4-BE49-F238E27FC236}">
                  <a16:creationId xmlns:a16="http://schemas.microsoft.com/office/drawing/2014/main" id="{FB9D0521-0890-4A53-F089-E9FC3AF86FAA}"/>
                </a:ext>
              </a:extLst>
            </p:cNvPr>
            <p:cNvSpPr/>
            <p:nvPr/>
          </p:nvSpPr>
          <p:spPr>
            <a:xfrm>
              <a:off x="944928" y="6073675"/>
              <a:ext cx="22860" cy="6214943"/>
            </a:xfrm>
            <a:prstGeom prst="roundRect">
              <a:avLst>
                <a:gd name="adj" fmla="val 348092"/>
              </a:avLst>
            </a:prstGeom>
            <a:solidFill>
              <a:srgbClr val="C7C7D0"/>
            </a:solidFill>
            <a:ln/>
          </p:spPr>
        </p:sp>
        <p:pic>
          <p:nvPicPr>
            <p:cNvPr id="2" name="image25.jpeg">
              <a:extLst>
                <a:ext uri="{FF2B5EF4-FFF2-40B4-BE49-F238E27FC236}">
                  <a16:creationId xmlns:a16="http://schemas.microsoft.com/office/drawing/2014/main" id="{1C797E30-AF4F-550C-3F43-73AF1B280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89177" y="1707664"/>
              <a:ext cx="3283054" cy="5985036"/>
            </a:xfrm>
            <a:prstGeom prst="rect">
              <a:avLst/>
            </a:prstGeom>
          </p:spPr>
        </p:pic>
        <p:pic>
          <p:nvPicPr>
            <p:cNvPr id="4" name="image13.png">
              <a:extLst>
                <a:ext uri="{FF2B5EF4-FFF2-40B4-BE49-F238E27FC236}">
                  <a16:creationId xmlns:a16="http://schemas.microsoft.com/office/drawing/2014/main" id="{E8E2E1AC-F668-DFC8-A558-A05509299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56415" y="1816301"/>
              <a:ext cx="8003512" cy="528742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269FBC4-91AB-F9B7-54D3-418EAC9C5860}"/>
                </a:ext>
              </a:extLst>
            </p:cNvPr>
            <p:cNvSpPr/>
            <p:nvPr/>
          </p:nvSpPr>
          <p:spPr>
            <a:xfrm>
              <a:off x="12558532" y="7315200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10845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4F6C7-B144-FBE0-86F6-A594DC99A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D5E7385-09F0-D0EE-95B0-8F9EAEDB5F56}"/>
              </a:ext>
            </a:extLst>
          </p:cNvPr>
          <p:cNvGrpSpPr/>
          <p:nvPr/>
        </p:nvGrpSpPr>
        <p:grpSpPr>
          <a:xfrm>
            <a:off x="734020" y="-49828"/>
            <a:ext cx="13896380" cy="12338446"/>
            <a:chOff x="734020" y="-49828"/>
            <a:chExt cx="13896380" cy="1233844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B47390E-1850-2C12-6C91-FC7075019382}"/>
                </a:ext>
              </a:extLst>
            </p:cNvPr>
            <p:cNvGrpSpPr/>
            <p:nvPr/>
          </p:nvGrpSpPr>
          <p:grpSpPr>
            <a:xfrm>
              <a:off x="734020" y="-49828"/>
              <a:ext cx="13233321" cy="6214943"/>
              <a:chOff x="734020" y="-49828"/>
              <a:chExt cx="13233321" cy="6214943"/>
            </a:xfrm>
          </p:grpSpPr>
          <p:sp>
            <p:nvSpPr>
              <p:cNvPr id="3" name="Shape 1">
                <a:extLst>
                  <a:ext uri="{FF2B5EF4-FFF2-40B4-BE49-F238E27FC236}">
                    <a16:creationId xmlns:a16="http://schemas.microsoft.com/office/drawing/2014/main" id="{FED8723F-3C0A-53EF-5FB8-125587E060FD}"/>
                  </a:ext>
                </a:extLst>
              </p:cNvPr>
              <p:cNvSpPr/>
              <p:nvPr/>
            </p:nvSpPr>
            <p:spPr>
              <a:xfrm>
                <a:off x="945719" y="-49828"/>
                <a:ext cx="22860" cy="6214943"/>
              </a:xfrm>
              <a:prstGeom prst="roundRect">
                <a:avLst>
                  <a:gd name="adj" fmla="val 348092"/>
                </a:avLst>
              </a:prstGeom>
              <a:solidFill>
                <a:srgbClr val="C7C7D0"/>
              </a:solidFill>
              <a:ln/>
            </p:spPr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380AB2F-9220-2BF0-B16B-5F285CA7ACCC}"/>
                  </a:ext>
                </a:extLst>
              </p:cNvPr>
              <p:cNvGrpSpPr/>
              <p:nvPr/>
            </p:nvGrpSpPr>
            <p:grpSpPr>
              <a:xfrm>
                <a:off x="734020" y="650925"/>
                <a:ext cx="3623429" cy="449938"/>
                <a:chOff x="734020" y="2962989"/>
                <a:chExt cx="3623429" cy="449938"/>
              </a:xfrm>
            </p:grpSpPr>
            <p:sp>
              <p:nvSpPr>
                <p:cNvPr id="9" name="Shape 7">
                  <a:extLst>
                    <a:ext uri="{FF2B5EF4-FFF2-40B4-BE49-F238E27FC236}">
                      <a16:creationId xmlns:a16="http://schemas.microsoft.com/office/drawing/2014/main" id="{B559AE2C-930F-25FB-F5BB-7ABFB5B4737F}"/>
                    </a:ext>
                  </a:extLst>
                </p:cNvPr>
                <p:cNvSpPr/>
                <p:nvPr/>
              </p:nvSpPr>
              <p:spPr>
                <a:xfrm>
                  <a:off x="1137404" y="3188375"/>
                  <a:ext cx="663059" cy="22860"/>
                </a:xfrm>
                <a:prstGeom prst="roundRect">
                  <a:avLst>
                    <a:gd name="adj" fmla="val 348092"/>
                  </a:avLst>
                </a:prstGeom>
                <a:solidFill>
                  <a:srgbClr val="C7C7D0"/>
                </a:solidFill>
                <a:ln/>
              </p:spPr>
            </p:sp>
            <p:sp>
              <p:nvSpPr>
                <p:cNvPr id="10" name="Shape 8">
                  <a:extLst>
                    <a:ext uri="{FF2B5EF4-FFF2-40B4-BE49-F238E27FC236}">
                      <a16:creationId xmlns:a16="http://schemas.microsoft.com/office/drawing/2014/main" id="{BF1277D1-6A16-2481-E74C-934343CBD1EA}"/>
                    </a:ext>
                  </a:extLst>
                </p:cNvPr>
                <p:cNvSpPr/>
                <p:nvPr/>
              </p:nvSpPr>
              <p:spPr>
                <a:xfrm>
                  <a:off x="734020" y="2986683"/>
                  <a:ext cx="426244" cy="426244"/>
                </a:xfrm>
                <a:prstGeom prst="roundRect">
                  <a:avLst>
                    <a:gd name="adj" fmla="val 18669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1" name="Text 9">
                  <a:extLst>
                    <a:ext uri="{FF2B5EF4-FFF2-40B4-BE49-F238E27FC236}">
                      <a16:creationId xmlns:a16="http://schemas.microsoft.com/office/drawing/2014/main" id="{358BF8F9-8CDD-9EED-9F94-CAAE967AF79B}"/>
                    </a:ext>
                  </a:extLst>
                </p:cNvPr>
                <p:cNvSpPr/>
                <p:nvPr/>
              </p:nvSpPr>
              <p:spPr>
                <a:xfrm>
                  <a:off x="873085" y="3057644"/>
                  <a:ext cx="148114" cy="284202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ctr">
                    <a:lnSpc>
                      <a:spcPts val="220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</a:rPr>
                    <a:t>4</a:t>
                  </a:r>
                  <a:endParaRPr lang="en-US" sz="2200" dirty="0"/>
                </a:p>
              </p:txBody>
            </p:sp>
            <p:sp>
              <p:nvSpPr>
                <p:cNvPr id="12" name="Text 10">
                  <a:extLst>
                    <a:ext uri="{FF2B5EF4-FFF2-40B4-BE49-F238E27FC236}">
                      <a16:creationId xmlns:a16="http://schemas.microsoft.com/office/drawing/2014/main" id="{081899D8-AA75-AE13-B618-1D7CE75AAA1A}"/>
                    </a:ext>
                  </a:extLst>
                </p:cNvPr>
                <p:cNvSpPr/>
                <p:nvPr/>
              </p:nvSpPr>
              <p:spPr>
                <a:xfrm>
                  <a:off x="1989177" y="2962989"/>
                  <a:ext cx="2368272" cy="295989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 algn="l">
                    <a:lnSpc>
                      <a:spcPts val="2300"/>
                    </a:lnSpc>
                    <a:buNone/>
                  </a:pPr>
                  <a:r>
                    <a:rPr lang="en-US" sz="185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Step 4</a:t>
                  </a:r>
                  <a:endParaRPr lang="en-US" sz="1850" dirty="0"/>
                </a:p>
              </p:txBody>
            </p:sp>
          </p:grpSp>
          <p:sp>
            <p:nvSpPr>
              <p:cNvPr id="13" name="Text 11">
                <a:extLst>
                  <a:ext uri="{FF2B5EF4-FFF2-40B4-BE49-F238E27FC236}">
                    <a16:creationId xmlns:a16="http://schemas.microsoft.com/office/drawing/2014/main" id="{F0FDACE8-5A0A-5D35-D5E4-15A3535D8D88}"/>
                  </a:ext>
                </a:extLst>
              </p:cNvPr>
              <p:cNvSpPr/>
              <p:nvPr/>
            </p:nvSpPr>
            <p:spPr>
              <a:xfrm>
                <a:off x="1989177" y="1175782"/>
                <a:ext cx="11978164" cy="30301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350"/>
                  </a:lnSpc>
                  <a:buNone/>
                </a:pPr>
                <a:r>
                  <a:rPr lang="en-US" sz="1450" dirty="0">
                    <a:solidFill>
                      <a:srgbClr val="3C3939"/>
                    </a:solidFill>
                    <a:latin typeface="Roboto" pitchFamily="34" charset="0"/>
                    <a:ea typeface="Roboto" pitchFamily="34" charset="-122"/>
                    <a:cs typeface="Roboto" pitchFamily="34" charset="-120"/>
                  </a:rPr>
                  <a:t>Building and running Docker containers.</a:t>
                </a:r>
                <a:endParaRPr lang="en-US" sz="1450" dirty="0"/>
              </a:p>
            </p:txBody>
          </p:sp>
        </p:grpSp>
        <p:sp>
          <p:nvSpPr>
            <p:cNvPr id="29" name="Shape 1">
              <a:extLst>
                <a:ext uri="{FF2B5EF4-FFF2-40B4-BE49-F238E27FC236}">
                  <a16:creationId xmlns:a16="http://schemas.microsoft.com/office/drawing/2014/main" id="{8BBB0C5C-CEB5-4BC4-8122-DDB7962F6A48}"/>
                </a:ext>
              </a:extLst>
            </p:cNvPr>
            <p:cNvSpPr/>
            <p:nvPr/>
          </p:nvSpPr>
          <p:spPr>
            <a:xfrm>
              <a:off x="944928" y="6073675"/>
              <a:ext cx="22860" cy="6214943"/>
            </a:xfrm>
            <a:prstGeom prst="roundRect">
              <a:avLst>
                <a:gd name="adj" fmla="val 348092"/>
              </a:avLst>
            </a:prstGeom>
            <a:solidFill>
              <a:srgbClr val="C7C7D0"/>
            </a:solidFill>
            <a:ln/>
          </p:spPr>
        </p:sp>
        <p:pic>
          <p:nvPicPr>
            <p:cNvPr id="5" name="image26.jpeg">
              <a:extLst>
                <a:ext uri="{FF2B5EF4-FFF2-40B4-BE49-F238E27FC236}">
                  <a16:creationId xmlns:a16="http://schemas.microsoft.com/office/drawing/2014/main" id="{6BF17B3A-E5B4-CF5E-6CC9-39A5A89E8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89177" y="1822625"/>
              <a:ext cx="11189924" cy="559674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4500FA-D13E-4786-ED67-0B6EE77FAFCA}"/>
                </a:ext>
              </a:extLst>
            </p:cNvPr>
            <p:cNvSpPr/>
            <p:nvPr/>
          </p:nvSpPr>
          <p:spPr>
            <a:xfrm>
              <a:off x="12558532" y="7419372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848684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BD68D-CAFD-F109-D8D0-207A4050C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DE9AE692-751D-8336-1D13-11E0DD644F74}"/>
              </a:ext>
            </a:extLst>
          </p:cNvPr>
          <p:cNvGrpSpPr/>
          <p:nvPr/>
        </p:nvGrpSpPr>
        <p:grpSpPr>
          <a:xfrm>
            <a:off x="793551" y="499430"/>
            <a:ext cx="13836849" cy="7782535"/>
            <a:chOff x="793551" y="499430"/>
            <a:chExt cx="13836849" cy="778253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0C4C45F-A0C7-CA14-E319-6471127AB9F5}"/>
                </a:ext>
              </a:extLst>
            </p:cNvPr>
            <p:cNvGrpSpPr/>
            <p:nvPr/>
          </p:nvGrpSpPr>
          <p:grpSpPr>
            <a:xfrm>
              <a:off x="793551" y="499430"/>
              <a:ext cx="13156347" cy="6834917"/>
              <a:chOff x="793551" y="499430"/>
              <a:chExt cx="13156347" cy="683491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DB812E2-C3C6-D5BE-5F12-7ECC06886B5A}"/>
                  </a:ext>
                </a:extLst>
              </p:cNvPr>
              <p:cNvGrpSpPr/>
              <p:nvPr/>
            </p:nvGrpSpPr>
            <p:grpSpPr>
              <a:xfrm>
                <a:off x="906958" y="2937845"/>
                <a:ext cx="13042940" cy="4396502"/>
                <a:chOff x="793790" y="1916549"/>
                <a:chExt cx="13042940" cy="4396502"/>
              </a:xfrm>
            </p:grpSpPr>
            <p:sp>
              <p:nvSpPr>
                <p:cNvPr id="2" name="Text 0">
                  <a:extLst>
                    <a:ext uri="{FF2B5EF4-FFF2-40B4-BE49-F238E27FC236}">
                      <a16:creationId xmlns:a16="http://schemas.microsoft.com/office/drawing/2014/main" id="{E5F715B0-B002-D5A4-F2E6-0DF95C607C6C}"/>
                    </a:ext>
                  </a:extLst>
                </p:cNvPr>
                <p:cNvSpPr/>
                <p:nvPr/>
              </p:nvSpPr>
              <p:spPr>
                <a:xfrm>
                  <a:off x="793790" y="1916549"/>
                  <a:ext cx="5670590" cy="708779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5550"/>
                    </a:lnSpc>
                    <a:buNone/>
                  </a:pPr>
                  <a:r>
                    <a:rPr lang="en-US" sz="4450" dirty="0">
                      <a:solidFill>
                        <a:srgbClr val="1B1B27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Key Learnings</a:t>
                  </a:r>
                  <a:endParaRPr lang="en-US" sz="4450" dirty="0"/>
                </a:p>
              </p:txBody>
            </p:sp>
            <p:sp>
              <p:nvSpPr>
                <p:cNvPr id="3" name="Shape 1">
                  <a:extLst>
                    <a:ext uri="{FF2B5EF4-FFF2-40B4-BE49-F238E27FC236}">
                      <a16:creationId xmlns:a16="http://schemas.microsoft.com/office/drawing/2014/main" id="{95849CBA-F5FA-ACFA-D209-B62D0019AC73}"/>
                    </a:ext>
                  </a:extLst>
                </p:cNvPr>
                <p:cNvSpPr/>
                <p:nvPr/>
              </p:nvSpPr>
              <p:spPr>
                <a:xfrm>
                  <a:off x="793790" y="3078956"/>
                  <a:ext cx="4196358" cy="1685092"/>
                </a:xfrm>
                <a:prstGeom prst="roundRect">
                  <a:avLst>
                    <a:gd name="adj" fmla="val 5654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4" name="Text 2">
                  <a:extLst>
                    <a:ext uri="{FF2B5EF4-FFF2-40B4-BE49-F238E27FC236}">
                      <a16:creationId xmlns:a16="http://schemas.microsoft.com/office/drawing/2014/main" id="{253139CF-7B47-BC47-7B83-F059330D4641}"/>
                    </a:ext>
                  </a:extLst>
                </p:cNvPr>
                <p:cNvSpPr/>
                <p:nvPr/>
              </p:nvSpPr>
              <p:spPr>
                <a:xfrm>
                  <a:off x="1028224" y="3313390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Git/GitHub</a:t>
                  </a:r>
                  <a:endParaRPr lang="en-US" sz="2200" dirty="0"/>
                </a:p>
              </p:txBody>
            </p:sp>
            <p:sp>
              <p:nvSpPr>
                <p:cNvPr id="5" name="Text 3">
                  <a:extLst>
                    <a:ext uri="{FF2B5EF4-FFF2-40B4-BE49-F238E27FC236}">
                      <a16:creationId xmlns:a16="http://schemas.microsoft.com/office/drawing/2014/main" id="{1B5847F8-3345-8E0F-952B-8BDA402DE254}"/>
                    </a:ext>
                  </a:extLst>
                </p:cNvPr>
                <p:cNvSpPr/>
                <p:nvPr/>
              </p:nvSpPr>
              <p:spPr>
                <a:xfrm>
                  <a:off x="1028224" y="3803809"/>
                  <a:ext cx="3727490" cy="725805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Enhanced teamwork and code management.</a:t>
                  </a:r>
                  <a:endParaRPr lang="en-US" sz="1750" dirty="0"/>
                </a:p>
              </p:txBody>
            </p:sp>
            <p:sp>
              <p:nvSpPr>
                <p:cNvPr id="6" name="Shape 4">
                  <a:extLst>
                    <a:ext uri="{FF2B5EF4-FFF2-40B4-BE49-F238E27FC236}">
                      <a16:creationId xmlns:a16="http://schemas.microsoft.com/office/drawing/2014/main" id="{D6C023BD-BAB8-3D24-9E98-0C19A7F87B13}"/>
                    </a:ext>
                  </a:extLst>
                </p:cNvPr>
                <p:cNvSpPr/>
                <p:nvPr/>
              </p:nvSpPr>
              <p:spPr>
                <a:xfrm>
                  <a:off x="5216962" y="3078956"/>
                  <a:ext cx="4196358" cy="1685092"/>
                </a:xfrm>
                <a:prstGeom prst="roundRect">
                  <a:avLst>
                    <a:gd name="adj" fmla="val 5654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7" name="Text 5">
                  <a:extLst>
                    <a:ext uri="{FF2B5EF4-FFF2-40B4-BE49-F238E27FC236}">
                      <a16:creationId xmlns:a16="http://schemas.microsoft.com/office/drawing/2014/main" id="{F8B9BEC9-6144-8916-BC9F-959A3FC9E6A3}"/>
                    </a:ext>
                  </a:extLst>
                </p:cNvPr>
                <p:cNvSpPr/>
                <p:nvPr/>
              </p:nvSpPr>
              <p:spPr>
                <a:xfrm>
                  <a:off x="5451396" y="3313390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AWS</a:t>
                  </a:r>
                  <a:endParaRPr lang="en-US" sz="2200" dirty="0"/>
                </a:p>
              </p:txBody>
            </p:sp>
            <p:sp>
              <p:nvSpPr>
                <p:cNvPr id="8" name="Text 6">
                  <a:extLst>
                    <a:ext uri="{FF2B5EF4-FFF2-40B4-BE49-F238E27FC236}">
                      <a16:creationId xmlns:a16="http://schemas.microsoft.com/office/drawing/2014/main" id="{DD9A8122-3969-AF0E-68D0-059A00F2F85E}"/>
                    </a:ext>
                  </a:extLst>
                </p:cNvPr>
                <p:cNvSpPr/>
                <p:nvPr/>
              </p:nvSpPr>
              <p:spPr>
                <a:xfrm>
                  <a:off x="5451396" y="3803809"/>
                  <a:ext cx="3727490" cy="725805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Scalable IT infrastructure and reliable cloud services.</a:t>
                  </a:r>
                  <a:endParaRPr lang="en-US" sz="1750" dirty="0"/>
                </a:p>
              </p:txBody>
            </p:sp>
            <p:sp>
              <p:nvSpPr>
                <p:cNvPr id="9" name="Shape 7">
                  <a:extLst>
                    <a:ext uri="{FF2B5EF4-FFF2-40B4-BE49-F238E27FC236}">
                      <a16:creationId xmlns:a16="http://schemas.microsoft.com/office/drawing/2014/main" id="{F3B6AA94-27BB-5F0F-9463-C4997034F3F9}"/>
                    </a:ext>
                  </a:extLst>
                </p:cNvPr>
                <p:cNvSpPr/>
                <p:nvPr/>
              </p:nvSpPr>
              <p:spPr>
                <a:xfrm>
                  <a:off x="9640133" y="3078956"/>
                  <a:ext cx="4196358" cy="1685092"/>
                </a:xfrm>
                <a:prstGeom prst="roundRect">
                  <a:avLst>
                    <a:gd name="adj" fmla="val 5654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0" name="Text 8">
                  <a:extLst>
                    <a:ext uri="{FF2B5EF4-FFF2-40B4-BE49-F238E27FC236}">
                      <a16:creationId xmlns:a16="http://schemas.microsoft.com/office/drawing/2014/main" id="{C034EDEE-5EBA-D785-99C0-F1EAAEBE7D51}"/>
                    </a:ext>
                  </a:extLst>
                </p:cNvPr>
                <p:cNvSpPr/>
                <p:nvPr/>
              </p:nvSpPr>
              <p:spPr>
                <a:xfrm>
                  <a:off x="9874568" y="3313390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Linux Commands</a:t>
                  </a:r>
                  <a:endParaRPr lang="en-US" sz="2200" dirty="0"/>
                </a:p>
              </p:txBody>
            </p:sp>
            <p:sp>
              <p:nvSpPr>
                <p:cNvPr id="11" name="Text 9">
                  <a:extLst>
                    <a:ext uri="{FF2B5EF4-FFF2-40B4-BE49-F238E27FC236}">
                      <a16:creationId xmlns:a16="http://schemas.microsoft.com/office/drawing/2014/main" id="{F29044F1-2B83-F424-06E7-5D7EB04ADD36}"/>
                    </a:ext>
                  </a:extLst>
                </p:cNvPr>
                <p:cNvSpPr/>
                <p:nvPr/>
              </p:nvSpPr>
              <p:spPr>
                <a:xfrm>
                  <a:off x="9874568" y="3803809"/>
                  <a:ext cx="3727490" cy="725805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Efficient system operations and automation.</a:t>
                  </a:r>
                  <a:endParaRPr lang="en-US" sz="1750" dirty="0"/>
                </a:p>
              </p:txBody>
            </p:sp>
            <p:sp>
              <p:nvSpPr>
                <p:cNvPr id="12" name="Shape 10">
                  <a:extLst>
                    <a:ext uri="{FF2B5EF4-FFF2-40B4-BE49-F238E27FC236}">
                      <a16:creationId xmlns:a16="http://schemas.microsoft.com/office/drawing/2014/main" id="{213DE450-DB64-9334-AF81-8D443633004D}"/>
                    </a:ext>
                  </a:extLst>
                </p:cNvPr>
                <p:cNvSpPr/>
                <p:nvPr/>
              </p:nvSpPr>
              <p:spPr>
                <a:xfrm>
                  <a:off x="793790" y="4990862"/>
                  <a:ext cx="6408063" cy="1322189"/>
                </a:xfrm>
                <a:prstGeom prst="roundRect">
                  <a:avLst>
                    <a:gd name="adj" fmla="val 7205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3" name="Text 11">
                  <a:extLst>
                    <a:ext uri="{FF2B5EF4-FFF2-40B4-BE49-F238E27FC236}">
                      <a16:creationId xmlns:a16="http://schemas.microsoft.com/office/drawing/2014/main" id="{2E65B0EE-4745-F310-3AD5-606CC4541D37}"/>
                    </a:ext>
                  </a:extLst>
                </p:cNvPr>
                <p:cNvSpPr/>
                <p:nvPr/>
              </p:nvSpPr>
              <p:spPr>
                <a:xfrm>
                  <a:off x="1028224" y="5225296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Docker</a:t>
                  </a:r>
                  <a:endParaRPr lang="en-US" sz="2200" dirty="0"/>
                </a:p>
              </p:txBody>
            </p:sp>
            <p:sp>
              <p:nvSpPr>
                <p:cNvPr id="14" name="Text 12">
                  <a:extLst>
                    <a:ext uri="{FF2B5EF4-FFF2-40B4-BE49-F238E27FC236}">
                      <a16:creationId xmlns:a16="http://schemas.microsoft.com/office/drawing/2014/main" id="{CCE1412C-1710-E098-DDA1-A7C2F07DC681}"/>
                    </a:ext>
                  </a:extLst>
                </p:cNvPr>
                <p:cNvSpPr/>
                <p:nvPr/>
              </p:nvSpPr>
              <p:spPr>
                <a:xfrm>
                  <a:off x="1028224" y="5715714"/>
                  <a:ext cx="5939195" cy="362903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Faster deployments and environment consistency.</a:t>
                  </a:r>
                  <a:endParaRPr lang="en-US" sz="1750" dirty="0"/>
                </a:p>
              </p:txBody>
            </p:sp>
            <p:sp>
              <p:nvSpPr>
                <p:cNvPr id="15" name="Shape 13">
                  <a:extLst>
                    <a:ext uri="{FF2B5EF4-FFF2-40B4-BE49-F238E27FC236}">
                      <a16:creationId xmlns:a16="http://schemas.microsoft.com/office/drawing/2014/main" id="{458A425F-9B44-E4E9-3FF7-187A5036009D}"/>
                    </a:ext>
                  </a:extLst>
                </p:cNvPr>
                <p:cNvSpPr/>
                <p:nvPr/>
              </p:nvSpPr>
              <p:spPr>
                <a:xfrm>
                  <a:off x="7428667" y="4990862"/>
                  <a:ext cx="6408063" cy="1322189"/>
                </a:xfrm>
                <a:prstGeom prst="roundRect">
                  <a:avLst>
                    <a:gd name="adj" fmla="val 7205"/>
                  </a:avLst>
                </a:prstGeom>
                <a:solidFill>
                  <a:srgbClr val="E1E1EA"/>
                </a:solidFill>
                <a:ln w="7620">
                  <a:solidFill>
                    <a:srgbClr val="C7C7D0"/>
                  </a:solidFill>
                  <a:prstDash val="solid"/>
                </a:ln>
              </p:spPr>
            </p:sp>
            <p:sp>
              <p:nvSpPr>
                <p:cNvPr id="16" name="Text 14">
                  <a:extLst>
                    <a:ext uri="{FF2B5EF4-FFF2-40B4-BE49-F238E27FC236}">
                      <a16:creationId xmlns:a16="http://schemas.microsoft.com/office/drawing/2014/main" id="{CA9B7575-100A-4DAC-C94D-B75D4AFF5E40}"/>
                    </a:ext>
                  </a:extLst>
                </p:cNvPr>
                <p:cNvSpPr/>
                <p:nvPr/>
              </p:nvSpPr>
              <p:spPr>
                <a:xfrm>
                  <a:off x="7663101" y="5225296"/>
                  <a:ext cx="2835235" cy="354330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750"/>
                    </a:lnSpc>
                    <a:buNone/>
                  </a:pPr>
                  <a:r>
                    <a:rPr lang="en-US" sz="2200" dirty="0">
                      <a:solidFill>
                        <a:srgbClr val="3C3939"/>
                      </a:solidFill>
                      <a:latin typeface="Raleway" pitchFamily="34" charset="0"/>
                      <a:ea typeface="Raleway" pitchFamily="34" charset="-122"/>
                      <a:cs typeface="Raleway" pitchFamily="34" charset="-120"/>
                    </a:rPr>
                    <a:t>Jenkins</a:t>
                  </a:r>
                  <a:endParaRPr lang="en-US" sz="2200" dirty="0"/>
                </a:p>
              </p:txBody>
            </p:sp>
            <p:sp>
              <p:nvSpPr>
                <p:cNvPr id="17" name="Text 15">
                  <a:extLst>
                    <a:ext uri="{FF2B5EF4-FFF2-40B4-BE49-F238E27FC236}">
                      <a16:creationId xmlns:a16="http://schemas.microsoft.com/office/drawing/2014/main" id="{FFE3B2A1-7B19-EACB-6385-2A5250328F9F}"/>
                    </a:ext>
                  </a:extLst>
                </p:cNvPr>
                <p:cNvSpPr/>
                <p:nvPr/>
              </p:nvSpPr>
              <p:spPr>
                <a:xfrm>
                  <a:off x="7663101" y="5715714"/>
                  <a:ext cx="5939195" cy="362903"/>
                </a:xfrm>
                <a:prstGeom prst="rect">
                  <a:avLst/>
                </a:prstGeom>
                <a:noFill/>
                <a:ln/>
              </p:spPr>
              <p:txBody>
                <a:bodyPr wrap="none" lIns="0" tIns="0" rIns="0" bIns="0" rtlCol="0" anchor="t"/>
                <a:lstStyle/>
                <a:p>
                  <a:pPr marL="0" indent="0">
                    <a:lnSpc>
                      <a:spcPts val="2850"/>
                    </a:lnSpc>
                    <a:buNone/>
                  </a:pPr>
                  <a:r>
                    <a:rPr lang="en-US" sz="1750" dirty="0">
                      <a:solidFill>
                        <a:srgbClr val="3C3939"/>
                      </a:solidFill>
                      <a:latin typeface="Roboto" pitchFamily="34" charset="0"/>
                      <a:ea typeface="Roboto" pitchFamily="34" charset="-122"/>
                      <a:cs typeface="Roboto" pitchFamily="34" charset="-120"/>
                    </a:rPr>
                    <a:t>Streamlined software delivery pipelines.</a:t>
                  </a:r>
                  <a:endParaRPr lang="en-US" sz="1750" dirty="0"/>
                </a:p>
              </p:txBody>
            </p:sp>
          </p:grpSp>
          <p:pic>
            <p:nvPicPr>
              <p:cNvPr id="19" name="image17.png" descr="Introduction to Docker. Docker is an open-source software… | by Anshul  Ganvir | Medium">
                <a:extLst>
                  <a:ext uri="{FF2B5EF4-FFF2-40B4-BE49-F238E27FC236}">
                    <a16:creationId xmlns:a16="http://schemas.microsoft.com/office/drawing/2014/main" id="{9860C6A0-7087-BCE8-87CC-6A5738DAE5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93551" y="592842"/>
                <a:ext cx="1962150" cy="1623695"/>
              </a:xfrm>
              <a:prstGeom prst="rect">
                <a:avLst/>
              </a:prstGeom>
            </p:spPr>
          </p:pic>
          <p:pic>
            <p:nvPicPr>
              <p:cNvPr id="20" name="image5.png">
                <a:extLst>
                  <a:ext uri="{FF2B5EF4-FFF2-40B4-BE49-F238E27FC236}">
                    <a16:creationId xmlns:a16="http://schemas.microsoft.com/office/drawing/2014/main" id="{D42670A7-7603-4815-24C1-ADD6639DF7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3674856" y="499430"/>
                <a:ext cx="1598930" cy="1564005"/>
              </a:xfrm>
              <a:prstGeom prst="rect">
                <a:avLst/>
              </a:prstGeom>
            </p:spPr>
          </p:pic>
          <p:pic>
            <p:nvPicPr>
              <p:cNvPr id="21" name="image10.jpeg" descr="What is AWS and What can you do with it | by Kunal Yadav | Medium">
                <a:extLst>
                  <a:ext uri="{FF2B5EF4-FFF2-40B4-BE49-F238E27FC236}">
                    <a16:creationId xmlns:a16="http://schemas.microsoft.com/office/drawing/2014/main" id="{5BF9C190-39D7-44A8-9F4D-94F22E26F9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223714" y="592842"/>
                <a:ext cx="1955800" cy="1169035"/>
              </a:xfrm>
              <a:prstGeom prst="rect">
                <a:avLst/>
              </a:prstGeom>
            </p:spPr>
          </p:pic>
          <p:pic>
            <p:nvPicPr>
              <p:cNvPr id="22" name="image15.jpeg" descr="Day 2-3 Task: Basic Linux command">
                <a:extLst>
                  <a:ext uri="{FF2B5EF4-FFF2-40B4-BE49-F238E27FC236}">
                    <a16:creationId xmlns:a16="http://schemas.microsoft.com/office/drawing/2014/main" id="{D72C0645-FDD0-2862-30D4-E4B0939BB8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9241790" y="499430"/>
                <a:ext cx="1504315" cy="1795145"/>
              </a:xfrm>
              <a:prstGeom prst="rect">
                <a:avLst/>
              </a:prstGeom>
            </p:spPr>
          </p:pic>
          <p:pic>
            <p:nvPicPr>
              <p:cNvPr id="23" name="image21.png" descr="Building CI/CD With Jenkins - AgileSparks">
                <a:extLst>
                  <a:ext uri="{FF2B5EF4-FFF2-40B4-BE49-F238E27FC236}">
                    <a16:creationId xmlns:a16="http://schemas.microsoft.com/office/drawing/2014/main" id="{1A80CEC7-D627-AB0E-5F63-9F38B22A9F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1593476" y="598489"/>
                <a:ext cx="1722755" cy="1597025"/>
              </a:xfrm>
              <a:prstGeom prst="rect">
                <a:avLst/>
              </a:prstGeom>
            </p:spPr>
          </p:pic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B92DC2D-2E8A-A716-F213-3CC900DF883F}"/>
                </a:ext>
              </a:extLst>
            </p:cNvPr>
            <p:cNvSpPr/>
            <p:nvPr/>
          </p:nvSpPr>
          <p:spPr>
            <a:xfrm>
              <a:off x="12558532" y="7367565"/>
              <a:ext cx="2071868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863787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285</Words>
  <Application>Microsoft Office PowerPoint</Application>
  <PresentationFormat>Custom</PresentationFormat>
  <Paragraphs>89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Roboto Bold</vt:lpstr>
      <vt:lpstr>Raleway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PRATEEK GOTE</cp:lastModifiedBy>
  <cp:revision>5</cp:revision>
  <dcterms:created xsi:type="dcterms:W3CDTF">2024-12-01T21:34:09Z</dcterms:created>
  <dcterms:modified xsi:type="dcterms:W3CDTF">2024-12-02T19:27:05Z</dcterms:modified>
</cp:coreProperties>
</file>